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0"/>
  </p:notesMasterIdLst>
  <p:handoutMasterIdLst>
    <p:handoutMasterId r:id="rId41"/>
  </p:handoutMasterIdLst>
  <p:sldIdLst>
    <p:sldId id="256" r:id="rId5"/>
    <p:sldId id="277" r:id="rId6"/>
    <p:sldId id="258" r:id="rId7"/>
    <p:sldId id="294" r:id="rId8"/>
    <p:sldId id="295" r:id="rId9"/>
    <p:sldId id="297" r:id="rId10"/>
    <p:sldId id="298" r:id="rId11"/>
    <p:sldId id="302" r:id="rId12"/>
    <p:sldId id="300" r:id="rId13"/>
    <p:sldId id="301" r:id="rId14"/>
    <p:sldId id="326" r:id="rId15"/>
    <p:sldId id="299" r:id="rId16"/>
    <p:sldId id="311" r:id="rId17"/>
    <p:sldId id="306" r:id="rId18"/>
    <p:sldId id="309" r:id="rId19"/>
    <p:sldId id="310" r:id="rId20"/>
    <p:sldId id="307" r:id="rId21"/>
    <p:sldId id="308" r:id="rId22"/>
    <p:sldId id="312" r:id="rId23"/>
    <p:sldId id="303" r:id="rId24"/>
    <p:sldId id="314" r:id="rId25"/>
    <p:sldId id="315" r:id="rId26"/>
    <p:sldId id="313" r:id="rId27"/>
    <p:sldId id="305" r:id="rId28"/>
    <p:sldId id="317" r:id="rId29"/>
    <p:sldId id="318" r:id="rId30"/>
    <p:sldId id="321" r:id="rId31"/>
    <p:sldId id="328" r:id="rId32"/>
    <p:sldId id="322" r:id="rId33"/>
    <p:sldId id="323" r:id="rId34"/>
    <p:sldId id="324" r:id="rId35"/>
    <p:sldId id="319" r:id="rId36"/>
    <p:sldId id="320" r:id="rId37"/>
    <p:sldId id="325" r:id="rId38"/>
    <p:sldId id="31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PyCon ID (Security)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Designing Malware for modern </a:t>
            </a:r>
            <a:br>
              <a:rPr lang="en-US" dirty="0"/>
            </a:br>
            <a:r>
              <a:rPr lang="en-US" dirty="0"/>
              <a:t>red-teaming &amp;</a:t>
            </a:r>
            <a:br>
              <a:rPr lang="en-US" dirty="0"/>
            </a:br>
            <a:r>
              <a:rPr lang="en-US" dirty="0"/>
              <a:t>tradecraft adversary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Satria Ady Pradana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EA6D9-6931-4B06-A90A-2F421C34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5795453"/>
            <a:ext cx="2041320" cy="9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717B-856B-4880-B6B6-23643F41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Implant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66742-EDE5-4072-9041-B1AF092C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21450-186F-4006-8212-41005E78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PyCon ID (Security)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9EA7-4891-4780-A798-CE20E27B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B4A806-8007-4E9C-9C31-2DA0B86583B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the purpose of the implant?</a:t>
            </a:r>
          </a:p>
          <a:p>
            <a:r>
              <a:rPr lang="en-US" dirty="0"/>
              <a:t>What success look like?</a:t>
            </a:r>
          </a:p>
          <a:p>
            <a:r>
              <a:rPr lang="en-US" dirty="0"/>
              <a:t>Which feature or capabilities we need?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4240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C7C6-3411-46DC-9C93-FB196800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Implant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58445-A59C-43BB-B857-FD13DE82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E41D1-7797-42CF-B491-38F47789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49D8-719A-4C7B-90D6-12E5C166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6E3804-E681-4412-9FF9-A4EB8CFC6C9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Lightweight: can be dropped through macro-enabled office document.</a:t>
            </a:r>
          </a:p>
          <a:p>
            <a:r>
              <a:rPr lang="en-US" dirty="0"/>
              <a:t>Evasive: evade most common products without much adaptation</a:t>
            </a:r>
          </a:p>
          <a:p>
            <a:r>
              <a:rPr lang="en-US" dirty="0"/>
              <a:t>Functional: collect information about target environment to aid in further operations.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100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2E7C-4305-4B47-85F9-44D54528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13B1F-E2B5-4F82-B132-F5616E06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1A622-A526-44DC-96EE-3795643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6C2F-D527-4832-ADC8-5A78F652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A0ECB3-5B7A-44A6-B141-5DB983EB60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</a:rPr>
              <a:t>Command and Control</a:t>
            </a:r>
            <a:br>
              <a:rPr lang="en-US" sz="2400" dirty="0"/>
            </a:br>
            <a:r>
              <a:rPr lang="en-US" sz="2400" dirty="0"/>
              <a:t>attacker-controlled infrastructure which maintain control over all agents or implants by send command and retrieve the result. Alternative name: C&amp;C, C2 server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Implant</a:t>
            </a:r>
            <a:br>
              <a:rPr lang="en-US" sz="2400" dirty="0"/>
            </a:br>
            <a:r>
              <a:rPr lang="en-US" sz="2400" dirty="0"/>
              <a:t>agent, small program which executed on target. Alternative name: RAT, backdoor, beacon.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Loader </a:t>
            </a:r>
            <a:br>
              <a:rPr lang="en-US" sz="2400" dirty="0"/>
            </a:br>
            <a:r>
              <a:rPr lang="en-US" sz="2400" dirty="0"/>
              <a:t>specific code or executable which purpose is to load the payload (implant) or other loader.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426132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2E7C-4305-4B47-85F9-44D54528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13B1F-E2B5-4F82-B132-F5616E06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1A622-A526-44DC-96EE-3795643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6C2F-D527-4832-ADC8-5A78F652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A0ECB3-5B7A-44A6-B141-5DB983EB60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</a:rPr>
              <a:t>Redirectors</a:t>
            </a:r>
            <a:br>
              <a:rPr lang="en-US" sz="2400" dirty="0"/>
            </a:br>
            <a:r>
              <a:rPr lang="en-US" sz="2400" dirty="0"/>
              <a:t>Node or system which proxies all traffic from target network (implant) to C2 server, hiding the true location of the C2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1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EEAC-CCF5-47CD-8379-5B472F82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676" y="365125"/>
            <a:ext cx="5926123" cy="1325563"/>
          </a:xfrm>
        </p:spPr>
        <p:txBody>
          <a:bodyPr/>
          <a:lstStyle/>
          <a:p>
            <a:r>
              <a:rPr lang="en-US" dirty="0"/>
              <a:t>Robust Infrastructure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31C7-3C01-44E2-8C71-A7D26A54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B71E-BD7E-4BDF-88DC-5A3C8F52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FD648-0BB9-4D21-BC27-84C33C79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35207-726C-4695-A4E0-366E8F6F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4317534" cy="56173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8D9185-00DA-422D-9412-C493CA490FEB}"/>
              </a:ext>
            </a:extLst>
          </p:cNvPr>
          <p:cNvSpPr txBox="1">
            <a:spLocks/>
          </p:cNvSpPr>
          <p:nvPr/>
        </p:nvSpPr>
        <p:spPr>
          <a:xfrm>
            <a:off x="5721292" y="1825625"/>
            <a:ext cx="563250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Interactive (Tier 3)</a:t>
            </a:r>
          </a:p>
          <a:p>
            <a:r>
              <a:rPr lang="en-US" sz="2400" dirty="0"/>
              <a:t>General command, enumeration, scanning, data exfiltration, etc.</a:t>
            </a:r>
          </a:p>
          <a:p>
            <a:r>
              <a:rPr lang="en-US" sz="2400" dirty="0"/>
              <a:t>Has most interaction and at greatest risk of exposure.</a:t>
            </a:r>
          </a:p>
          <a:p>
            <a:pPr lvl="1"/>
            <a:r>
              <a:rPr lang="en-US" sz="2000" dirty="0"/>
              <a:t>Ready to abandon at any time.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C26F8-C666-482D-809C-3015498D067F}"/>
              </a:ext>
            </a:extLst>
          </p:cNvPr>
          <p:cNvSpPr txBox="1"/>
          <p:nvPr/>
        </p:nvSpPr>
        <p:spPr>
          <a:xfrm>
            <a:off x="562763" y="5613131"/>
            <a:ext cx="149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tiers</a:t>
            </a:r>
          </a:p>
        </p:txBody>
      </p:sp>
    </p:spTree>
    <p:extLst>
      <p:ext uri="{BB962C8B-B14F-4D97-AF65-F5344CB8AC3E}">
        <p14:creationId xmlns:p14="http://schemas.microsoft.com/office/powerpoint/2010/main" val="231054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EEAC-CCF5-47CD-8379-5B472F82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676" y="365125"/>
            <a:ext cx="5926123" cy="1325563"/>
          </a:xfrm>
        </p:spPr>
        <p:txBody>
          <a:bodyPr/>
          <a:lstStyle/>
          <a:p>
            <a:r>
              <a:rPr lang="en-US" dirty="0"/>
              <a:t>Robust Infrastructure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31C7-3C01-44E2-8C71-A7D26A54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B71E-BD7E-4BDF-88DC-5A3C8F52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FD648-0BB9-4D21-BC27-84C33C79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35207-726C-4695-A4E0-366E8F6F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4317534" cy="56173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8D9185-00DA-422D-9412-C493CA490FEB}"/>
              </a:ext>
            </a:extLst>
          </p:cNvPr>
          <p:cNvSpPr txBox="1">
            <a:spLocks/>
          </p:cNvSpPr>
          <p:nvPr/>
        </p:nvSpPr>
        <p:spPr>
          <a:xfrm>
            <a:off x="5721292" y="1825625"/>
            <a:ext cx="563250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Short Haul (Tier 2)</a:t>
            </a:r>
          </a:p>
          <a:p>
            <a:r>
              <a:rPr lang="en-US" sz="2400" dirty="0"/>
              <a:t>As a backup to reestablish interactive session.</a:t>
            </a:r>
          </a:p>
          <a:p>
            <a:r>
              <a:rPr lang="en-US" sz="2400" dirty="0"/>
              <a:t>Use covert communications that blend with target.</a:t>
            </a:r>
          </a:p>
          <a:p>
            <a:r>
              <a:rPr lang="en-US" sz="2400" dirty="0"/>
              <a:t>Slow callback times, i.e. 1 – 24 hours.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C26F8-C666-482D-809C-3015498D067F}"/>
              </a:ext>
            </a:extLst>
          </p:cNvPr>
          <p:cNvSpPr txBox="1"/>
          <p:nvPr/>
        </p:nvSpPr>
        <p:spPr>
          <a:xfrm>
            <a:off x="562763" y="5613131"/>
            <a:ext cx="149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tiers</a:t>
            </a:r>
          </a:p>
        </p:txBody>
      </p:sp>
    </p:spTree>
    <p:extLst>
      <p:ext uri="{BB962C8B-B14F-4D97-AF65-F5344CB8AC3E}">
        <p14:creationId xmlns:p14="http://schemas.microsoft.com/office/powerpoint/2010/main" val="3940637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EEAC-CCF5-47CD-8379-5B472F82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676" y="365125"/>
            <a:ext cx="5926123" cy="1325563"/>
          </a:xfrm>
        </p:spPr>
        <p:txBody>
          <a:bodyPr/>
          <a:lstStyle/>
          <a:p>
            <a:r>
              <a:rPr lang="en-US" dirty="0"/>
              <a:t>Robust Infrastructure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31C7-3C01-44E2-8C71-A7D26A54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B71E-BD7E-4BDF-88DC-5A3C8F52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FD648-0BB9-4D21-BC27-84C33C79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35207-726C-4695-A4E0-366E8F6F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4317534" cy="56173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8D9185-00DA-422D-9412-C493CA490FEB}"/>
              </a:ext>
            </a:extLst>
          </p:cNvPr>
          <p:cNvSpPr txBox="1">
            <a:spLocks/>
          </p:cNvSpPr>
          <p:nvPr/>
        </p:nvSpPr>
        <p:spPr>
          <a:xfrm>
            <a:off x="5721292" y="1825625"/>
            <a:ext cx="563250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Long Haul (Tier 1)</a:t>
            </a:r>
          </a:p>
          <a:p>
            <a:r>
              <a:rPr lang="en-US" sz="2400" dirty="0"/>
              <a:t>Maintain long-term access into target’s network.</a:t>
            </a:r>
          </a:p>
          <a:p>
            <a:r>
              <a:rPr lang="en-US" sz="2400" dirty="0"/>
              <a:t>Same as short haul, but slower.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C26F8-C666-482D-809C-3015498D067F}"/>
              </a:ext>
            </a:extLst>
          </p:cNvPr>
          <p:cNvSpPr txBox="1"/>
          <p:nvPr/>
        </p:nvSpPr>
        <p:spPr>
          <a:xfrm>
            <a:off x="562763" y="5613131"/>
            <a:ext cx="149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tiers</a:t>
            </a:r>
          </a:p>
        </p:txBody>
      </p:sp>
    </p:spTree>
    <p:extLst>
      <p:ext uri="{BB962C8B-B14F-4D97-AF65-F5344CB8AC3E}">
        <p14:creationId xmlns:p14="http://schemas.microsoft.com/office/powerpoint/2010/main" val="353994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AE4A-1A89-4BAF-854E-C92721F0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5A2532AD-029F-410E-89EF-71BC354D1EC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6024-CD16-4FE4-BE22-2BC7B497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44276-19E9-4F5B-AA85-2832668B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013F1-BF46-4964-B743-8C16BCFD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7DDBA-A9BE-43E9-9D0F-6F141AC8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33" y="254459"/>
            <a:ext cx="7744086" cy="58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4AA-73C9-410F-A72C-B0D3E3FF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Requirement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95C11-B965-4076-A7EE-ED2BF6A6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81B07-A6A6-473C-9738-394C506A2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8E3F4-9950-455F-A16B-1AAC9559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CF0D44-8DC6-4734-A7A0-310FF6CBED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Communication Channel</a:t>
            </a:r>
          </a:p>
          <a:p>
            <a:r>
              <a:rPr lang="en-US" sz="2400" dirty="0"/>
              <a:t>Modular Design</a:t>
            </a:r>
          </a:p>
          <a:p>
            <a:r>
              <a:rPr lang="en-US" sz="2400" dirty="0"/>
              <a:t>Dynamic Reconfigurable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72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Planning for Operation</a:t>
            </a:r>
          </a:p>
        </p:txBody>
      </p:sp>
    </p:spTree>
    <p:extLst>
      <p:ext uri="{BB962C8B-B14F-4D97-AF65-F5344CB8AC3E}">
        <p14:creationId xmlns:p14="http://schemas.microsoft.com/office/powerpoint/2010/main" val="31714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ZA" dirty="0"/>
              <a:t>Who?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716673" cy="251936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Satria</a:t>
            </a:r>
            <a:r>
              <a:rPr lang="en-US" sz="1800" dirty="0"/>
              <a:t> Ady Pradana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Cyber Security Consultant </a:t>
            </a:r>
            <a:r>
              <a:rPr lang="en-US" dirty="0"/>
              <a:t>at Mitra Integrasi </a:t>
            </a:r>
            <a:r>
              <a:rPr lang="en-US" dirty="0" err="1"/>
              <a:t>Informatika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Director of Curriculum </a:t>
            </a:r>
            <a:r>
              <a:rPr lang="en-US" dirty="0"/>
              <a:t>at Archonlabs SSD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Penetration Tester, Red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 Leader of Reversing.ID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84E18-A9A4-4888-BEFC-F536FA1929BD}"/>
              </a:ext>
            </a:extLst>
          </p:cNvPr>
          <p:cNvSpPr txBox="1"/>
          <p:nvPr/>
        </p:nvSpPr>
        <p:spPr>
          <a:xfrm>
            <a:off x="1333499" y="5837555"/>
            <a:ext cx="104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id-ID" sz="1600" dirty="0">
                <a:solidFill>
                  <a:schemeClr val="bg1"/>
                </a:solidFill>
                <a:ea typeface="+mn-ea"/>
              </a:rPr>
              <a:t>@xathrya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A70D0-E9AF-429E-9820-D1592D49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57" y="5841367"/>
            <a:ext cx="334742" cy="334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D62C2C-B9D8-4ED8-B2A5-316E9037A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86" y="5837555"/>
            <a:ext cx="365125" cy="365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5899CD-8920-4426-B710-2BE979D49207}"/>
              </a:ext>
            </a:extLst>
          </p:cNvPr>
          <p:cNvSpPr txBox="1"/>
          <p:nvPr/>
        </p:nvSpPr>
        <p:spPr>
          <a:xfrm>
            <a:off x="3045028" y="5850840"/>
            <a:ext cx="857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id-ID" sz="1600" dirty="0">
                <a:solidFill>
                  <a:schemeClr val="bg1"/>
                </a:solidFill>
                <a:ea typeface="+mn-ea"/>
              </a:rPr>
              <a:t>xathrya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B32E20-6D6B-48CE-A8DE-5AAA6FDB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534" y="5765603"/>
            <a:ext cx="513912" cy="5139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5D491B-7F48-45CD-8CFD-DC419805119C}"/>
              </a:ext>
            </a:extLst>
          </p:cNvPr>
          <p:cNvSpPr txBox="1"/>
          <p:nvPr/>
        </p:nvSpPr>
        <p:spPr>
          <a:xfrm>
            <a:off x="4657005" y="5837555"/>
            <a:ext cx="970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600" dirty="0">
                <a:solidFill>
                  <a:schemeClr val="bg1"/>
                </a:solidFill>
                <a:ea typeface="+mn-ea"/>
              </a:rPr>
              <a:t>x</a:t>
            </a:r>
            <a:r>
              <a:rPr lang="id-ID" sz="1600" dirty="0" err="1">
                <a:solidFill>
                  <a:schemeClr val="bg1"/>
                </a:solidFill>
                <a:ea typeface="+mn-ea"/>
              </a:rPr>
              <a:t>athrya</a:t>
            </a:r>
            <a:r>
              <a:rPr lang="en-US" sz="1600" dirty="0">
                <a:solidFill>
                  <a:schemeClr val="bg1"/>
                </a:solidFill>
                <a:ea typeface="+mn-ea"/>
              </a:rPr>
              <a:t>_</a:t>
            </a:r>
            <a:endParaRPr lang="id-ID" sz="1600" dirty="0">
              <a:solidFill>
                <a:schemeClr val="bg1"/>
              </a:solidFill>
              <a:ea typeface="+mn-ea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6A476-5D50-4106-9D5B-58212EA24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422" y="1473941"/>
            <a:ext cx="2595708" cy="437689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4EC-7227-497B-8050-F58805DF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97"/>
            <a:ext cx="10515600" cy="689726"/>
          </a:xfrm>
        </p:spPr>
        <p:txBody>
          <a:bodyPr/>
          <a:lstStyle/>
          <a:p>
            <a:r>
              <a:rPr lang="en-US" dirty="0"/>
              <a:t>MITRE ATT&amp;CK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7FE84-E7C7-4D24-A957-8A65F3D8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AB1FB-3CF1-4B20-A18D-E2446B96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F094F-BDB1-47D9-9CF2-99F579FF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222496-636A-4671-8383-E0325EF924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507A4E-9541-4417-B9B8-B9A085486D2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6CE3AB-7CA1-4EC8-A0CE-4BC8B58F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9623"/>
            <a:ext cx="10515600" cy="53977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C38875-7E1C-45AD-B2EC-0D68C12826D2}"/>
              </a:ext>
            </a:extLst>
          </p:cNvPr>
          <p:cNvSpPr txBox="1"/>
          <p:nvPr/>
        </p:nvSpPr>
        <p:spPr>
          <a:xfrm>
            <a:off x="387991" y="58211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https://attack.mitre.org/</a:t>
            </a:r>
          </a:p>
        </p:txBody>
      </p:sp>
    </p:spTree>
    <p:extLst>
      <p:ext uri="{BB962C8B-B14F-4D97-AF65-F5344CB8AC3E}">
        <p14:creationId xmlns:p14="http://schemas.microsoft.com/office/powerpoint/2010/main" val="172371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B8A9-C0CC-4EB7-8F54-F032BCEC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5EE72-534F-46C9-B87F-6895D238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AE59B-0311-416A-8745-5205363D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7245B-56C2-42BB-99F7-B5717E41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AFC15B-E090-4554-A88A-35D73907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85" y="0"/>
            <a:ext cx="9371202" cy="6226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A05C6-047C-4740-A4FF-5B94521704D0}"/>
              </a:ext>
            </a:extLst>
          </p:cNvPr>
          <p:cNvSpPr txBox="1"/>
          <p:nvPr/>
        </p:nvSpPr>
        <p:spPr>
          <a:xfrm>
            <a:off x="184907" y="4403468"/>
            <a:ext cx="4049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https://attack.mitre.org/groups/G0016/</a:t>
            </a:r>
          </a:p>
        </p:txBody>
      </p:sp>
    </p:spTree>
    <p:extLst>
      <p:ext uri="{BB962C8B-B14F-4D97-AF65-F5344CB8AC3E}">
        <p14:creationId xmlns:p14="http://schemas.microsoft.com/office/powerpoint/2010/main" val="969183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B17E-CCEB-4555-80AA-B3B63276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57BA25C6-26C1-4839-83CA-A8151C002225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31782-A186-4B87-981A-4ADCDA99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2DFC3-0DD3-4BA9-A755-02132CC3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E027E-7CD9-4634-9B6E-DB4E7A94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03302-E8F8-46CF-A95E-7509C683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6" y="584505"/>
            <a:ext cx="11713828" cy="54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4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Design &amp;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75012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D3B-9532-4D0F-8D88-51F57769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Channel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7CBA5-D80B-4895-ACD4-CC91AA1B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092A-6A77-440A-9F1B-AE2687E7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79BA6-9729-4E0F-9BC8-96FD225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85363A-A528-4F80-B120-ED7596B6EF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726523-244E-4B7F-B624-5027463A12F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HTTP/HTTPS: masquerade as legitimate HTTP connections</a:t>
            </a:r>
          </a:p>
          <a:p>
            <a:r>
              <a:rPr lang="en-US" dirty="0"/>
              <a:t>DNS:</a:t>
            </a:r>
          </a:p>
          <a:p>
            <a:pPr lvl="1"/>
            <a:r>
              <a:rPr lang="en-US" dirty="0"/>
              <a:t>Hybrid: DNS for telemetry or callback, HTTP for data channel.</a:t>
            </a:r>
          </a:p>
          <a:p>
            <a:pPr lvl="1"/>
            <a:r>
              <a:rPr lang="en-US" dirty="0"/>
              <a:t>Pure DNS</a:t>
            </a:r>
          </a:p>
          <a:p>
            <a:r>
              <a:rPr lang="en-US" dirty="0"/>
              <a:t>SMB: chaining beacons</a:t>
            </a:r>
          </a:p>
          <a:p>
            <a:r>
              <a:rPr lang="en-US" dirty="0"/>
              <a:t>TCP: with proprietary protocols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886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9822-B36C-4311-BD5D-1A1D0405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65FE1-645C-4AC1-8747-4B3A87B6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21F31-D578-4485-8D6F-81D20A7D6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8EF12-739E-4C2D-9AB9-A3627D07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2BE27-1B72-4C45-9F64-50C778AB99D2}"/>
              </a:ext>
            </a:extLst>
          </p:cNvPr>
          <p:cNvSpPr txBox="1"/>
          <p:nvPr/>
        </p:nvSpPr>
        <p:spPr>
          <a:xfrm>
            <a:off x="534099" y="1534428"/>
            <a:ext cx="609460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= 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GenerateURL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GenerateHeaders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= 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GenerateBody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ProcessResponse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31909A-F064-4680-A15C-8AD4A6192CE3}"/>
              </a:ext>
            </a:extLst>
          </p:cNvPr>
          <p:cNvSpPr txBox="1">
            <a:spLocks/>
          </p:cNvSpPr>
          <p:nvPr/>
        </p:nvSpPr>
        <p:spPr>
          <a:xfrm>
            <a:off x="7139030" y="1534428"/>
            <a:ext cx="4333613" cy="2397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Message Type:</a:t>
            </a:r>
          </a:p>
          <a:p>
            <a:r>
              <a:rPr lang="en-US" dirty="0"/>
              <a:t>Callback</a:t>
            </a:r>
          </a:p>
          <a:p>
            <a:r>
              <a:rPr lang="en-US" dirty="0"/>
              <a:t>Command</a:t>
            </a:r>
          </a:p>
          <a:p>
            <a:r>
              <a:rPr lang="en-US" dirty="0"/>
              <a:t>Result</a:t>
            </a:r>
            <a:endParaRPr lang="id-ID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DF7FB7-B5A0-4BCE-AF91-2DB2C48DCE8E}"/>
              </a:ext>
            </a:extLst>
          </p:cNvPr>
          <p:cNvSpPr txBox="1">
            <a:spLocks/>
          </p:cNvSpPr>
          <p:nvPr/>
        </p:nvSpPr>
        <p:spPr>
          <a:xfrm>
            <a:off x="719357" y="3663061"/>
            <a:ext cx="5909344" cy="24248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Dynamic URL and endpoint?</a:t>
            </a:r>
          </a:p>
          <a:p>
            <a:r>
              <a:rPr lang="en-US" dirty="0"/>
              <a:t>Unique ID</a:t>
            </a:r>
          </a:p>
          <a:p>
            <a:r>
              <a:rPr lang="en-US" dirty="0"/>
              <a:t>Payload, where?</a:t>
            </a:r>
          </a:p>
          <a:p>
            <a:r>
              <a:rPr lang="en-US" dirty="0"/>
              <a:t>Interval and jitter</a:t>
            </a:r>
          </a:p>
          <a:p>
            <a:r>
              <a:rPr lang="en-US" dirty="0"/>
              <a:t>Telemetry, health check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3698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D3B-9532-4D0F-8D88-51F57769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7CBA5-D80B-4895-ACD4-CC91AA1B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092A-6A77-440A-9F1B-AE2687E7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79BA6-9729-4E0F-9BC8-96FD225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85363A-A528-4F80-B120-ED7596B6EF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A49256-DDF1-4790-A8F3-2F9285AB380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53BD4A-1347-4A03-883F-87C296E9C157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new features/capabilities should not changes the core program.</a:t>
            </a:r>
          </a:p>
          <a:p>
            <a:r>
              <a:rPr lang="en-US" dirty="0"/>
              <a:t>Framework?</a:t>
            </a:r>
          </a:p>
          <a:p>
            <a:r>
              <a:rPr lang="en-US" dirty="0"/>
              <a:t>Implement feature as addon or plugins</a:t>
            </a:r>
          </a:p>
          <a:p>
            <a:r>
              <a:rPr lang="en-US" dirty="0"/>
              <a:t>Use </a:t>
            </a:r>
            <a:r>
              <a:rPr lang="en-US" dirty="0" err="1"/>
              <a:t>builtin</a:t>
            </a:r>
            <a:r>
              <a:rPr lang="en-US" dirty="0"/>
              <a:t> or Windows API?</a:t>
            </a:r>
          </a:p>
          <a:p>
            <a:endParaRPr lang="en-US" dirty="0"/>
          </a:p>
          <a:p>
            <a:r>
              <a:rPr lang="en-US" dirty="0"/>
              <a:t>Stages? </a:t>
            </a:r>
            <a:r>
              <a:rPr lang="en-US" dirty="0" err="1"/>
              <a:t>Stageless</a:t>
            </a:r>
            <a:r>
              <a:rPr lang="en-US" dirty="0"/>
              <a:t>?</a:t>
            </a:r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516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6ACD-44E9-4C92-ADD7-BCD55E38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92E7B-0943-4FB0-B85B-CE711B12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79479-74CE-40E6-BE58-F346028B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332F8-D227-4D38-8FF2-4B3407C7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414EA3-5AC7-4DDE-860F-599CD88AB45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</a:t>
            </a:r>
          </a:p>
          <a:p>
            <a:r>
              <a:rPr lang="en-US" dirty="0"/>
              <a:t>PUT</a:t>
            </a:r>
          </a:p>
          <a:p>
            <a:r>
              <a:rPr lang="en-US" dirty="0"/>
              <a:t>LIST</a:t>
            </a:r>
          </a:p>
          <a:p>
            <a:r>
              <a:rPr lang="en-US" dirty="0"/>
              <a:t>EXECUTE</a:t>
            </a:r>
          </a:p>
          <a:p>
            <a:r>
              <a:rPr lang="en-US" dirty="0"/>
              <a:t>LOAD</a:t>
            </a:r>
          </a:p>
          <a:p>
            <a:pPr lvl="1"/>
            <a:r>
              <a:rPr lang="en-US" dirty="0"/>
              <a:t>Module: credential harvesting, </a:t>
            </a:r>
          </a:p>
          <a:p>
            <a:r>
              <a:rPr lang="en-US" dirty="0"/>
              <a:t>CONFIGURE: key, channel, IP, port, host, endpoint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464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6ACD-44E9-4C92-ADD7-BCD55E38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WMI 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92E7B-0943-4FB0-B85B-CE711B12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79479-74CE-40E6-BE58-F346028B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332F8-D227-4D38-8FF2-4B3407C7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414EA3-5AC7-4DDE-860F-599CD88AB450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Windows Management Interface</a:t>
            </a:r>
          </a:p>
          <a:p>
            <a:r>
              <a:rPr lang="en-US" dirty="0"/>
              <a:t>Query system state (process, services, installed apps, bios,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WQL (WMI Query Language)</a:t>
            </a:r>
          </a:p>
          <a:p>
            <a:r>
              <a:rPr lang="en-US" dirty="0"/>
              <a:t>Module: </a:t>
            </a:r>
            <a:r>
              <a:rPr lang="en-US" dirty="0" err="1"/>
              <a:t>wmi</a:t>
            </a:r>
            <a:endParaRPr lang="en-US" dirty="0"/>
          </a:p>
          <a:p>
            <a:pPr lvl="1"/>
            <a:r>
              <a:rPr lang="en-US" dirty="0"/>
              <a:t>pip install </a:t>
            </a:r>
            <a:r>
              <a:rPr lang="en-US" dirty="0" err="1"/>
              <a:t>wmi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Extending implant with WMI command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6491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3EFC-5A57-41E0-8E3A-5C1583A6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execute shellcode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3C611-B5FA-4A69-B889-8979AD09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9C438-40EE-4C8E-B242-44ACA90B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2ED47-6C7E-47A4-A99B-E9EA6E40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B6B86-AEAD-443E-B19B-4AF0D680F389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Raw shellcode as payload</a:t>
            </a:r>
          </a:p>
          <a:p>
            <a:r>
              <a:rPr lang="en-US" dirty="0"/>
              <a:t>Why shellcode?</a:t>
            </a:r>
            <a:endParaRPr lang="id-ID" dirty="0"/>
          </a:p>
          <a:p>
            <a:endParaRPr lang="en-US" dirty="0"/>
          </a:p>
          <a:p>
            <a:r>
              <a:rPr lang="en-US" dirty="0"/>
              <a:t>Run as separate thread</a:t>
            </a:r>
          </a:p>
          <a:p>
            <a:pPr lvl="1"/>
            <a:r>
              <a:rPr lang="en-US" dirty="0"/>
              <a:t>Allocate space on host process</a:t>
            </a:r>
          </a:p>
          <a:p>
            <a:pPr lvl="1"/>
            <a:r>
              <a:rPr lang="en-US" dirty="0"/>
              <a:t>Decrypt/decompress/decode shellcode to allocated space</a:t>
            </a:r>
          </a:p>
          <a:p>
            <a:pPr lvl="1"/>
            <a:r>
              <a:rPr lang="en-US" dirty="0"/>
              <a:t>Create new thread and start execution from allocated space</a:t>
            </a:r>
          </a:p>
          <a:p>
            <a:pPr lvl="1"/>
            <a:r>
              <a:rPr lang="en-US" dirty="0"/>
              <a:t>Clean up</a:t>
            </a:r>
          </a:p>
        </p:txBody>
      </p:sp>
    </p:spTree>
    <p:extLst>
      <p:ext uri="{BB962C8B-B14F-4D97-AF65-F5344CB8AC3E}">
        <p14:creationId xmlns:p14="http://schemas.microsoft.com/office/powerpoint/2010/main" val="397223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Background story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01F8-0401-4D83-BA4F-A7CFD67D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DROP &amp; Execute Binary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8BB74-3DFE-4343-9604-1FBBF036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25051-E75D-457D-AE5E-0F1E2BA3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44F09-C55C-42E9-99F9-D3CB0D54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04E64F-5A77-4929-937F-DE98F731D7AD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Fetch executable from C2 server</a:t>
            </a:r>
          </a:p>
          <a:p>
            <a:pPr lvl="1"/>
            <a:r>
              <a:rPr lang="en-US" dirty="0"/>
              <a:t>Mostly tools: Rubeus, </a:t>
            </a:r>
            <a:r>
              <a:rPr lang="en-US" dirty="0" err="1"/>
              <a:t>mimikatz</a:t>
            </a:r>
            <a:r>
              <a:rPr lang="en-US" dirty="0"/>
              <a:t>, message relay </a:t>
            </a:r>
          </a:p>
          <a:p>
            <a:r>
              <a:rPr lang="en-US" dirty="0"/>
              <a:t>Store the executable temporary</a:t>
            </a:r>
          </a:p>
          <a:p>
            <a:endParaRPr lang="en-US" dirty="0"/>
          </a:p>
          <a:p>
            <a:r>
              <a:rPr lang="en-US" dirty="0"/>
              <a:t>What about DLL?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95818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01F8-0401-4D83-BA4F-A7CFD67D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Shell 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8BB74-3DFE-4343-9604-1FBBF036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25051-E75D-457D-AE5E-0F1E2BA3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44F09-C55C-42E9-99F9-D3CB0D54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04E64F-5A77-4929-937F-DE98F731D7AD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441051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Execute shell command</a:t>
            </a:r>
          </a:p>
          <a:p>
            <a:r>
              <a:rPr lang="en-US" dirty="0"/>
              <a:t>Atomic or session?</a:t>
            </a:r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457AEF-5225-4632-B9E7-E911595EB35F}"/>
              </a:ext>
            </a:extLst>
          </p:cNvPr>
          <p:cNvSpPr txBox="1">
            <a:spLocks/>
          </p:cNvSpPr>
          <p:nvPr/>
        </p:nvSpPr>
        <p:spPr>
          <a:xfrm>
            <a:off x="7150915" y="3262341"/>
            <a:ext cx="4410512" cy="27836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Variations</a:t>
            </a:r>
          </a:p>
          <a:p>
            <a:r>
              <a:rPr lang="en-US" dirty="0" err="1"/>
              <a:t>os.command</a:t>
            </a:r>
            <a:r>
              <a:rPr lang="en-US" dirty="0"/>
              <a:t>()</a:t>
            </a:r>
          </a:p>
          <a:p>
            <a:r>
              <a:rPr lang="en-US" dirty="0" err="1"/>
              <a:t>subprocess.run</a:t>
            </a:r>
            <a:r>
              <a:rPr lang="en-US" dirty="0"/>
              <a:t>()</a:t>
            </a:r>
          </a:p>
          <a:p>
            <a:r>
              <a:rPr lang="en-US" dirty="0" err="1"/>
              <a:t>subprocess.Popen</a:t>
            </a:r>
            <a:r>
              <a:rPr lang="en-US" dirty="0"/>
              <a:t>()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5484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D3B-9532-4D0F-8D88-51F57769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Reconfigurable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7CBA5-D80B-4895-ACD4-CC91AA1B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092A-6A77-440A-9F1B-AE2687E7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79BA6-9729-4E0F-9BC8-96FD225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85363A-A528-4F80-B120-ED7596B6EF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A49256-DDF1-4790-A8F3-2F9285AB380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settings/configurations at runtime.</a:t>
            </a:r>
          </a:p>
          <a:p>
            <a:pPr lvl="1"/>
            <a:r>
              <a:rPr lang="en-US" dirty="0"/>
              <a:t>IP address + endpoint</a:t>
            </a:r>
          </a:p>
          <a:p>
            <a:pPr lvl="1"/>
            <a:r>
              <a:rPr lang="en-US" dirty="0"/>
              <a:t>Message type</a:t>
            </a:r>
          </a:p>
          <a:p>
            <a:r>
              <a:rPr lang="en-US" dirty="0"/>
              <a:t>Profile</a:t>
            </a:r>
          </a:p>
          <a:p>
            <a:endParaRPr lang="en-US" dirty="0"/>
          </a:p>
          <a:p>
            <a:r>
              <a:rPr lang="en-US" dirty="0"/>
              <a:t>Should match with C2 server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000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D3B-9532-4D0F-8D88-51F57769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7CBA5-D80B-4895-ACD4-CC91AA1B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092A-6A77-440A-9F1B-AE2687E7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79BA6-9729-4E0F-9BC8-96FD225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85363A-A528-4F80-B120-ED7596B6EF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A49256-DDF1-4790-A8F3-2F9285AB380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Any tool deployed in target environment needs to adhere to the highest standard of operational security (</a:t>
            </a:r>
            <a:r>
              <a:rPr lang="en-US" dirty="0" err="1"/>
              <a:t>opsec</a:t>
            </a:r>
            <a:r>
              <a:rPr lang="en-US" dirty="0"/>
              <a:t>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4368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E437-03A2-485A-B1F6-2D0D5B86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E6AD-D73B-4C05-9657-F0B0962A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64AB8-67F4-400E-9C7C-F195ECA5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632B-35EF-4E0D-B099-FB607141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398A5-66D7-4961-AD67-68087D62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468"/>
            <a:ext cx="7874455" cy="46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91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56A948-6A0B-45D5-B1A1-CF6460039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2CB2ED-319F-4D41-9C2D-9F7479600B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Satria Ady Pradana</a:t>
            </a:r>
          </a:p>
          <a:p>
            <a:r>
              <a:rPr lang="en-US" dirty="0" err="1"/>
              <a:t>satria.pradana</a:t>
            </a:r>
            <a:r>
              <a:rPr lang="en-US" dirty="0"/>
              <a:t> [at] mii.co.id</a:t>
            </a:r>
          </a:p>
          <a:p>
            <a:r>
              <a:rPr lang="en-US" dirty="0"/>
              <a:t>@xathrya </a:t>
            </a:r>
            <a:r>
              <a:rPr lang="en-US"/>
              <a:t>(telegram)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535FF-7D65-4A16-AC6E-F33F0488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422FB-DD85-43C3-BAFE-8D3ED585F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8DD4-93E7-47B5-B6B7-ECB6D4FF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8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0E9AC-9535-482E-AE87-1DC2102C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Teaming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507179A-9243-449C-9CBF-D1621424B62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Originate from </a:t>
            </a:r>
            <a:r>
              <a:rPr lang="en-US" dirty="0">
                <a:solidFill>
                  <a:srgbClr val="FF0000"/>
                </a:solidFill>
              </a:rPr>
              <a:t>military</a:t>
            </a:r>
            <a:r>
              <a:rPr lang="en-US" dirty="0"/>
              <a:t> practices.</a:t>
            </a:r>
          </a:p>
          <a:p>
            <a:r>
              <a:rPr lang="en-US" dirty="0"/>
              <a:t>Evaluate security posture by </a:t>
            </a:r>
            <a:r>
              <a:rPr lang="en-US" dirty="0">
                <a:solidFill>
                  <a:srgbClr val="FF0000"/>
                </a:solidFill>
              </a:rPr>
              <a:t>playing as aggressor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Full-scope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multi-layered</a:t>
            </a:r>
            <a:r>
              <a:rPr lang="en-US" dirty="0"/>
              <a:t> attack simulation designed to measure how well organization’s security controls can withstand attack from real-life adversaries.</a:t>
            </a:r>
          </a:p>
        </p:txBody>
      </p:sp>
    </p:spTree>
    <p:extLst>
      <p:ext uri="{BB962C8B-B14F-4D97-AF65-F5344CB8AC3E}">
        <p14:creationId xmlns:p14="http://schemas.microsoft.com/office/powerpoint/2010/main" val="365426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46CD-A8A7-4156-91FD-1A7F2018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3C994-6C1E-4269-BF5C-9695A96A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6D8EF-B0F3-49FB-997F-3E8D7329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PyCon ID (Security)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F535-46DB-44DE-AD25-859ED8B0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238FDD-9D34-4B9D-88A2-CCE461939C9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Deep</a:t>
            </a:r>
            <a:r>
              <a:rPr lang="id-ID" dirty="0"/>
              <a:t> </a:t>
            </a:r>
            <a:r>
              <a:rPr lang="id-ID" dirty="0" err="1"/>
              <a:t>knowledge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>
                <a:solidFill>
                  <a:srgbClr val="FF0000"/>
                </a:solidFill>
              </a:rPr>
              <a:t>systems</a:t>
            </a:r>
            <a:r>
              <a:rPr lang="id-ID" dirty="0"/>
              <a:t> (</a:t>
            </a:r>
            <a:r>
              <a:rPr lang="id-ID" dirty="0" err="1"/>
              <a:t>computer</a:t>
            </a:r>
            <a:r>
              <a:rPr lang="id-ID" dirty="0"/>
              <a:t> </a:t>
            </a:r>
            <a:r>
              <a:rPr lang="id-ID" dirty="0" err="1"/>
              <a:t>system</a:t>
            </a:r>
            <a:r>
              <a:rPr lang="id-ID" dirty="0"/>
              <a:t>, </a:t>
            </a:r>
            <a:r>
              <a:rPr lang="id-ID" dirty="0" err="1"/>
              <a:t>protocols</a:t>
            </a:r>
            <a:r>
              <a:rPr lang="id-ID" dirty="0"/>
              <a:t>, </a:t>
            </a:r>
            <a:r>
              <a:rPr lang="id-ID" dirty="0" err="1"/>
              <a:t>libraries</a:t>
            </a:r>
            <a:r>
              <a:rPr lang="id-ID" dirty="0"/>
              <a:t>, </a:t>
            </a:r>
            <a:r>
              <a:rPr lang="id-ID" dirty="0" err="1"/>
              <a:t>etc</a:t>
            </a:r>
            <a:r>
              <a:rPr lang="id-ID" dirty="0"/>
              <a:t>).</a:t>
            </a:r>
          </a:p>
          <a:p>
            <a:r>
              <a:rPr lang="id-ID" dirty="0" err="1"/>
              <a:t>Ability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think</a:t>
            </a:r>
            <a:r>
              <a:rPr lang="id-ID" dirty="0"/>
              <a:t> </a:t>
            </a:r>
            <a:r>
              <a:rPr lang="id-ID" dirty="0" err="1">
                <a:solidFill>
                  <a:srgbClr val="FF0000"/>
                </a:solidFill>
              </a:rPr>
              <a:t>outside</a:t>
            </a:r>
            <a:r>
              <a:rPr lang="id-ID" dirty="0">
                <a:solidFill>
                  <a:srgbClr val="FF0000"/>
                </a:solidFill>
              </a:rPr>
              <a:t> </a:t>
            </a:r>
            <a:r>
              <a:rPr lang="id-ID" dirty="0" err="1">
                <a:solidFill>
                  <a:srgbClr val="FF0000"/>
                </a:solidFill>
              </a:rPr>
              <a:t>the</a:t>
            </a:r>
            <a:r>
              <a:rPr lang="id-ID" dirty="0">
                <a:solidFill>
                  <a:srgbClr val="FF0000"/>
                </a:solidFill>
              </a:rPr>
              <a:t> </a:t>
            </a:r>
            <a:r>
              <a:rPr lang="id-ID" dirty="0" err="1">
                <a:solidFill>
                  <a:srgbClr val="FF0000"/>
                </a:solidFill>
              </a:rPr>
              <a:t>box</a:t>
            </a:r>
            <a:r>
              <a:rPr lang="id-ID" dirty="0"/>
              <a:t>.</a:t>
            </a:r>
          </a:p>
          <a:p>
            <a:r>
              <a:rPr lang="id-ID" dirty="0" err="1"/>
              <a:t>Software</a:t>
            </a:r>
            <a:r>
              <a:rPr lang="id-ID" dirty="0"/>
              <a:t> </a:t>
            </a:r>
            <a:r>
              <a:rPr lang="id-ID" dirty="0" err="1">
                <a:solidFill>
                  <a:srgbClr val="FF0000"/>
                </a:solidFill>
              </a:rPr>
              <a:t>development</a:t>
            </a:r>
            <a:r>
              <a:rPr lang="id-ID" dirty="0"/>
              <a:t> </a:t>
            </a:r>
            <a:r>
              <a:rPr lang="id-ID" dirty="0" err="1"/>
              <a:t>skills</a:t>
            </a:r>
            <a:r>
              <a:rPr lang="id-ID" dirty="0"/>
              <a:t>.</a:t>
            </a:r>
          </a:p>
          <a:p>
            <a:r>
              <a:rPr lang="id-ID" dirty="0" err="1">
                <a:solidFill>
                  <a:srgbClr val="FF0000"/>
                </a:solidFill>
              </a:rPr>
              <a:t>Penetration</a:t>
            </a:r>
            <a:r>
              <a:rPr lang="id-ID" dirty="0"/>
              <a:t> testing </a:t>
            </a:r>
            <a:r>
              <a:rPr lang="id-ID" dirty="0" err="1"/>
              <a:t>skills</a:t>
            </a:r>
            <a:endParaRPr lang="id-ID" dirty="0"/>
          </a:p>
          <a:p>
            <a:r>
              <a:rPr lang="id-ID" dirty="0" err="1"/>
              <a:t>Social</a:t>
            </a:r>
            <a:r>
              <a:rPr lang="id-ID" dirty="0"/>
              <a:t> </a:t>
            </a:r>
            <a:r>
              <a:rPr lang="id-ID" dirty="0" err="1"/>
              <a:t>engineering</a:t>
            </a:r>
            <a:r>
              <a:rPr lang="id-ID" dirty="0"/>
              <a:t>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698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717B-856B-4880-B6B6-23643F41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doing Red Teaming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66742-EDE5-4072-9041-B1AF092C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21450-186F-4006-8212-41005E78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PyCon ID (Security)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9EA7-4891-4780-A798-CE20E27B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B4A806-8007-4E9C-9C31-2DA0B86583B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Long time engagement (1 – 3 months at minimum).</a:t>
            </a:r>
          </a:p>
          <a:p>
            <a:r>
              <a:rPr lang="en-US" dirty="0"/>
              <a:t>Penetrate as deep as possible, maintain persistence, pivoting, exfiltrate critical information.</a:t>
            </a:r>
          </a:p>
          <a:p>
            <a:endParaRPr lang="en-US" dirty="0"/>
          </a:p>
          <a:p>
            <a:r>
              <a:rPr lang="en-US" dirty="0"/>
              <a:t>It means you need a way to keep your presence in the network!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9544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F272-93E0-4F9C-AB89-AC1BC38F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Cyber Kill Chain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A82E8-B628-40B8-9A3E-7A13869B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87AE-238D-472A-A038-DDCEAEC5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PyCon ID (Security)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DD6B3-7AF7-4087-9C51-454907AF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56A8BAEC-3E21-441C-AE85-9DEFA4888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1971"/>
            <a:ext cx="10406339" cy="44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8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A214-A956-4869-BCEA-3B721CA7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8C356-F837-447A-BF5A-5CB87780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92B12-EBDE-4D3B-A6D2-0C1C13C9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ID (Security)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A76AE-774F-4D65-A4E4-70F1C7C1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168CBD-7D8F-4962-9AD4-982349648D5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 and clean structure</a:t>
            </a:r>
          </a:p>
          <a:p>
            <a:r>
              <a:rPr lang="en-US" dirty="0"/>
              <a:t>Designed for rapid prototyping</a:t>
            </a:r>
          </a:p>
          <a:p>
            <a:r>
              <a:rPr lang="en-US" dirty="0"/>
              <a:t>Extensive library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495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Where to Start?</a:t>
            </a:r>
          </a:p>
        </p:txBody>
      </p:sp>
    </p:spTree>
    <p:extLst>
      <p:ext uri="{BB962C8B-B14F-4D97-AF65-F5344CB8AC3E}">
        <p14:creationId xmlns:p14="http://schemas.microsoft.com/office/powerpoint/2010/main" val="232576154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5515</TotalTime>
  <Words>1024</Words>
  <Application>Microsoft Office PowerPoint</Application>
  <PresentationFormat>Widescreen</PresentationFormat>
  <Paragraphs>243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Tenorite</vt:lpstr>
      <vt:lpstr>Monoline</vt:lpstr>
      <vt:lpstr>Designing Malware for modern  red-teaming &amp; tradecraft adversary</vt:lpstr>
      <vt:lpstr>Who?</vt:lpstr>
      <vt:lpstr>Background story</vt:lpstr>
      <vt:lpstr>Red Teaming</vt:lpstr>
      <vt:lpstr>Requirement</vt:lpstr>
      <vt:lpstr>When doing Red Teaming</vt:lpstr>
      <vt:lpstr>The Cyber Kill Chain</vt:lpstr>
      <vt:lpstr>Why Python?</vt:lpstr>
      <vt:lpstr>Where to Start?</vt:lpstr>
      <vt:lpstr>Designing Implant</vt:lpstr>
      <vt:lpstr>Designing Implant</vt:lpstr>
      <vt:lpstr>Terms</vt:lpstr>
      <vt:lpstr>Terms</vt:lpstr>
      <vt:lpstr>Robust Infrastructure</vt:lpstr>
      <vt:lpstr>Robust Infrastructure</vt:lpstr>
      <vt:lpstr>Robust Infrastructure</vt:lpstr>
      <vt:lpstr>PowerPoint Presentation</vt:lpstr>
      <vt:lpstr>Minimum Requirement</vt:lpstr>
      <vt:lpstr>Planning for Operation</vt:lpstr>
      <vt:lpstr>MITRE ATT&amp;CK</vt:lpstr>
      <vt:lpstr>PowerPoint Presentation</vt:lpstr>
      <vt:lpstr>PowerPoint Presentation</vt:lpstr>
      <vt:lpstr>Design &amp; Implementation</vt:lpstr>
      <vt:lpstr>Communication Channel</vt:lpstr>
      <vt:lpstr>Case: HTTP</vt:lpstr>
      <vt:lpstr>Modular Design</vt:lpstr>
      <vt:lpstr>Case: Commands</vt:lpstr>
      <vt:lpstr>Case: WMI Command</vt:lpstr>
      <vt:lpstr>Command: execute shellcode</vt:lpstr>
      <vt:lpstr>Command: DROP &amp; Execute Binary</vt:lpstr>
      <vt:lpstr>Command: Shell command</vt:lpstr>
      <vt:lpstr>Dynamic Reconfigurable</vt:lpstr>
      <vt:lpstr>Protection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Malware modern red-teaming and tradecraft adversary</dc:title>
  <dc:creator>Satria Ady Pradana</dc:creator>
  <cp:lastModifiedBy>Satria Ady Pradana</cp:lastModifiedBy>
  <cp:revision>28</cp:revision>
  <dcterms:created xsi:type="dcterms:W3CDTF">2021-11-20T11:40:50Z</dcterms:created>
  <dcterms:modified xsi:type="dcterms:W3CDTF">2021-12-04T03:05:40Z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